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22"/>
  </p:notesMasterIdLst>
  <p:sldIdLst>
    <p:sldId id="257" r:id="rId2"/>
    <p:sldId id="1185" r:id="rId3"/>
    <p:sldId id="1199" r:id="rId4"/>
    <p:sldId id="1200" r:id="rId5"/>
    <p:sldId id="1202" r:id="rId6"/>
    <p:sldId id="1211" r:id="rId7"/>
    <p:sldId id="1201" r:id="rId8"/>
    <p:sldId id="1203" r:id="rId9"/>
    <p:sldId id="1204" r:id="rId10"/>
    <p:sldId id="1205" r:id="rId11"/>
    <p:sldId id="1206" r:id="rId12"/>
    <p:sldId id="1207" r:id="rId13"/>
    <p:sldId id="1186" r:id="rId14"/>
    <p:sldId id="1198" r:id="rId15"/>
    <p:sldId id="1208" r:id="rId16"/>
    <p:sldId id="1209" r:id="rId17"/>
    <p:sldId id="1213" r:id="rId18"/>
    <p:sldId id="1215" r:id="rId19"/>
    <p:sldId id="1214" r:id="rId20"/>
    <p:sldId id="121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  <p:cmAuthor id="1" name="新课标第一网" initials="xkb1.co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BFD4"/>
    <a:srgbClr val="0000FF"/>
    <a:srgbClr val="CC0099"/>
    <a:srgbClr val="F35903"/>
    <a:srgbClr val="FF00FF"/>
    <a:srgbClr val="62E30B"/>
    <a:srgbClr val="FF3399"/>
    <a:srgbClr val="A568D2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64" autoAdjust="0"/>
    <p:restoredTop sz="94660"/>
  </p:normalViewPr>
  <p:slideViewPr>
    <p:cSldViewPr>
      <p:cViewPr varScale="1">
        <p:scale>
          <a:sx n="82" d="100"/>
          <a:sy n="82" d="100"/>
        </p:scale>
        <p:origin x="1440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D43D3-F0CA-44ED-809C-306713C73FF2}" type="datetimeFigureOut">
              <a:rPr lang="zh-CN" altLang="en-US" smtClean="0"/>
              <a:t>2018/11/24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3D4F0-8805-4D8E-98CD-89E9B521B8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240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6971-1CCF-47E9-86AC-AEE0F18D58DA}" type="slidenum">
              <a:rPr lang="en-US" altLang="zh-CN" smtClean="0"/>
              <a:t>‹#›</a:t>
            </a:fld>
            <a:endParaRPr lang="en-US" altLang="zh-CN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726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2C407-DECF-4B6C-A890-98FBDC1B5482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8441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7F79-21BF-487B-BC7B-F20106F16B27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779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FED-DA55-4DDC-8CB2-00513B9F4984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95963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D3E78-09C4-4F65-9B25-F3BA32A96616}" type="slidenum">
              <a:rPr lang="en-US" altLang="zh-CN" smtClean="0"/>
              <a:t>‹#›</a:t>
            </a:fld>
            <a:endParaRPr lang="en-US" altLang="zh-CN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4314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019AC-B74E-4CD3-BDBF-098B95A43435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57659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2C15-6B66-4014-A471-AF777A6D0BA6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05151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E2EA3-1C86-427F-A1AE-5230F7C14B84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894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780E5-72B2-4094-819F-E093B4422F46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4404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EAB88B-144E-406D-AD28-2831F2CDF765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129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1DC7C-24E0-4686-A387-9AB6DC17532F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6152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9977F79-21BF-487B-BC7B-F20106F16B27}" type="slidenum">
              <a:rPr lang="en-US" altLang="zh-CN" smtClean="0"/>
              <a:t>‹#›</a:t>
            </a:fld>
            <a:endParaRPr lang="en-US" altLang="zh-CN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955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&#33410;&#32422;&#29992;&#27700;.mp4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6512" y="1752198"/>
            <a:ext cx="9144000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第七单元  扇形统计图</a:t>
            </a:r>
            <a:endParaRPr lang="en-US" altLang="zh-CN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活动课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节约用水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620688"/>
            <a:ext cx="8501090" cy="13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</a:rPr>
              <a:t>   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活动一：用什么样的数来表示水龙头漏水的一般</a:t>
            </a:r>
            <a:endParaRPr lang="en-US" altLang="zh-CN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水平？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85865" y="1714488"/>
            <a:ext cx="7029473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9" name="图片 8" descr="medis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2710" y="1916832"/>
            <a:ext cx="2221418" cy="26974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14546" y="4705980"/>
            <a:ext cx="392909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1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）可以计算平均数。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14546" y="5354052"/>
            <a:ext cx="392909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2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）可以计算中位数。</a:t>
            </a:r>
            <a:endParaRPr lang="en-US" altLang="zh-CN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14546" y="6002124"/>
            <a:ext cx="392909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3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）可以用众数示。</a:t>
            </a:r>
          </a:p>
        </p:txBody>
      </p:sp>
      <p:pic>
        <p:nvPicPr>
          <p:cNvPr id="13" name="图片 12" descr="1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00034" y="4357694"/>
            <a:ext cx="1603116" cy="1718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828001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 dirty="0">
                <a:solidFill>
                  <a:srgbClr val="FF0000"/>
                </a:solidFill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活动二：一个水龙头一年浪费了多少水？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85865" y="1714488"/>
            <a:ext cx="7029473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1481351"/>
            <a:ext cx="7786742" cy="1947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b="1" dirty="0"/>
              <a:t>       请每个小组选择一个统计量并进行计算，然后根据你计算的一般水龙头漏水情况，独立完成以下问题。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9552" y="3483005"/>
            <a:ext cx="698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1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）各组根据自己计算的数据绘制出一幅</a:t>
            </a:r>
            <a:endParaRPr lang="en-US" altLang="zh-CN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折线统计图。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9552" y="4737282"/>
            <a:ext cx="69127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2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）观察你们绘制的折线统计图，你从中</a:t>
            </a:r>
            <a:endParaRPr lang="en-US" altLang="zh-CN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获得了哪些信息？</a:t>
            </a:r>
            <a:endParaRPr lang="en-US" altLang="zh-CN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18" name="图片 17" descr="图片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4149080"/>
            <a:ext cx="1590925" cy="2133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3286116" y="857232"/>
            <a:ext cx="2428892" cy="8509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l">
              <a:lnSpc>
                <a:spcPct val="100000"/>
              </a:lnSpc>
            </a:pP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9" name="Group 3"/>
          <p:cNvGraphicFramePr>
            <a:graphicFrameLocks noGrp="1"/>
          </p:cNvGraphicFramePr>
          <p:nvPr/>
        </p:nvGraphicFramePr>
        <p:xfrm>
          <a:off x="957732" y="2004230"/>
          <a:ext cx="7286676" cy="1928826"/>
        </p:xfrm>
        <a:graphic>
          <a:graphicData uri="http://schemas.openxmlformats.org/drawingml/2006/table">
            <a:tbl>
              <a:tblPr/>
              <a:tblGrid>
                <a:gridCol w="2248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27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53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53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52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64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时间</a:t>
                      </a:r>
                    </a:p>
                  </a:txBody>
                  <a:tcPr marT="45729" marB="4572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分钟</a:t>
                      </a: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小时</a:t>
                      </a: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24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小时</a:t>
                      </a: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年</a:t>
                      </a: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水</a:t>
                      </a: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量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（升）</a:t>
                      </a:r>
                      <a:endParaRPr kumimoji="0" 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9" marB="4572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0.05</a:t>
                      </a: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</a:t>
                      </a: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72</a:t>
                      </a: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ext Box 33"/>
          <p:cNvSpPr txBox="1">
            <a:spLocks noChangeArrowheads="1"/>
          </p:cNvSpPr>
          <p:nvPr/>
        </p:nvSpPr>
        <p:spPr bwMode="auto">
          <a:xfrm>
            <a:off x="999678" y="1052736"/>
            <a:ext cx="65246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FF0000"/>
                </a:solidFill>
              </a:rPr>
              <a:t>一个漏水水龙头漏水情况统计表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899592" y="4341008"/>
            <a:ext cx="6768752" cy="1896304"/>
            <a:chOff x="1140696" y="4341008"/>
            <a:chExt cx="6768752" cy="1896304"/>
          </a:xfrm>
        </p:grpSpPr>
        <p:sp>
          <p:nvSpPr>
            <p:cNvPr id="13" name="TextBox 12"/>
            <p:cNvSpPr txBox="1"/>
            <p:nvPr/>
          </p:nvSpPr>
          <p:spPr>
            <a:xfrm>
              <a:off x="2868888" y="4725144"/>
              <a:ext cx="5040560" cy="523220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观察这张统计表你想到了什么？</a:t>
              </a:r>
            </a:p>
          </p:txBody>
        </p:sp>
        <p:pic>
          <p:nvPicPr>
            <p:cNvPr id="11" name="图片 10" descr="55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40696" y="4341008"/>
              <a:ext cx="1716654" cy="189630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3286116" y="857232"/>
            <a:ext cx="2428892" cy="8509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l">
              <a:lnSpc>
                <a:spcPct val="100000"/>
              </a:lnSpc>
            </a:pP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411760" y="764704"/>
            <a:ext cx="4518264" cy="2643206"/>
            <a:chOff x="2643174" y="1142984"/>
            <a:chExt cx="5319891" cy="3175022"/>
          </a:xfrm>
        </p:grpSpPr>
        <p:pic>
          <p:nvPicPr>
            <p:cNvPr id="17" name="图片 16" descr="娃哈哈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43174" y="1142984"/>
              <a:ext cx="2857520" cy="3175022"/>
            </a:xfrm>
            <a:prstGeom prst="rect">
              <a:avLst/>
            </a:prstGeom>
          </p:spPr>
        </p:pic>
        <p:sp>
          <p:nvSpPr>
            <p:cNvPr id="18" name="椭圆形标注 17"/>
            <p:cNvSpPr/>
            <p:nvPr/>
          </p:nvSpPr>
          <p:spPr bwMode="auto">
            <a:xfrm>
              <a:off x="5500694" y="1857364"/>
              <a:ext cx="2462371" cy="1422689"/>
            </a:xfrm>
            <a:prstGeom prst="wedgeEllipseCallout">
              <a:avLst>
                <a:gd name="adj1" fmla="val -108175"/>
                <a:gd name="adj2" fmla="val -10251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r>
                <a:rPr lang="zh-CN" altLang="en-US" b="1" dirty="0">
                  <a:latin typeface="宋体" panose="02010600030101010101" pitchFamily="2" charset="-122"/>
                </a:rPr>
                <a:t>净含量</a:t>
              </a:r>
              <a:r>
                <a:rPr kumimoji="0" lang="en-US" altLang="zh-CN" sz="2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宋体" panose="02010600030101010101" pitchFamily="2" charset="-122"/>
                </a:rPr>
                <a:t>18.9 </a:t>
              </a:r>
              <a:r>
                <a:rPr kumimoji="0" lang="en-US" altLang="zh-CN" sz="2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endPara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83568" y="3130806"/>
            <a:ext cx="6408712" cy="1810362"/>
            <a:chOff x="940766" y="4202376"/>
            <a:chExt cx="6408712" cy="1810362"/>
          </a:xfrm>
        </p:grpSpPr>
        <p:sp>
          <p:nvSpPr>
            <p:cNvPr id="13" name="TextBox 12"/>
            <p:cNvSpPr txBox="1"/>
            <p:nvPr/>
          </p:nvSpPr>
          <p:spPr>
            <a:xfrm>
              <a:off x="2491694" y="4913454"/>
              <a:ext cx="4857784" cy="523220"/>
            </a:xfrm>
            <a:prstGeom prst="rect">
              <a:avLst/>
            </a:prstGeom>
            <a:solidFill>
              <a:srgbClr val="22BFD4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看了这张图你又想到了什么？</a:t>
              </a:r>
            </a:p>
          </p:txBody>
        </p:sp>
        <p:pic>
          <p:nvPicPr>
            <p:cNvPr id="20" name="图片 19" descr="57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40766" y="4202376"/>
              <a:ext cx="1426346" cy="1810362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504056" y="4941168"/>
            <a:ext cx="8388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1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72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升水相当于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3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桶多桶装水，还是挺多的 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39552" y="5589240"/>
            <a:ext cx="864096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2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）如果每天浪费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72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升水，时间长了会浪费很多</a:t>
            </a:r>
            <a:endParaRPr lang="en-US" altLang="zh-CN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水的。</a:t>
            </a:r>
            <a:endParaRPr lang="en-US" altLang="zh-CN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934852" y="980728"/>
            <a:ext cx="7093532" cy="1904837"/>
            <a:chOff x="1292040" y="1266480"/>
            <a:chExt cx="7093532" cy="1904837"/>
          </a:xfrm>
        </p:grpSpPr>
        <p:sp>
          <p:nvSpPr>
            <p:cNvPr id="8" name="TextBox 7"/>
            <p:cNvSpPr txBox="1"/>
            <p:nvPr/>
          </p:nvSpPr>
          <p:spPr>
            <a:xfrm>
              <a:off x="2930636" y="1285860"/>
              <a:ext cx="5454936" cy="1057790"/>
            </a:xfrm>
            <a:prstGeom prst="rect">
              <a:avLst/>
            </a:prstGeom>
            <a:solidFill>
              <a:srgbClr val="22BFD4"/>
            </a:solidFill>
          </p:spPr>
          <p:txBody>
            <a:bodyPr wrap="square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如果按照这样的滴水速度，一个</a:t>
              </a:r>
              <a:endPara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l">
                <a:lnSpc>
                  <a:spcPct val="120000"/>
                </a:lnSpc>
              </a:pPr>
              <a:r>
                <a:rPr lang="zh-CN" altLang="en-US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水龙头一年大约浪费多少水呢？</a:t>
              </a:r>
            </a:p>
          </p:txBody>
        </p:sp>
        <p:pic>
          <p:nvPicPr>
            <p:cNvPr id="10" name="图片 9" descr="23.pn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292040" y="1266480"/>
              <a:ext cx="1476908" cy="1904837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2771800" y="2340169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72×365=26280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（升）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827584" y="3238642"/>
            <a:ext cx="7920880" cy="2261490"/>
            <a:chOff x="1113766" y="3524394"/>
            <a:chExt cx="7920880" cy="2261490"/>
          </a:xfrm>
        </p:grpSpPr>
        <p:sp>
          <p:nvSpPr>
            <p:cNvPr id="14" name="TextBox 13"/>
            <p:cNvSpPr txBox="1"/>
            <p:nvPr/>
          </p:nvSpPr>
          <p:spPr>
            <a:xfrm>
              <a:off x="1113766" y="3524394"/>
              <a:ext cx="5976664" cy="1126462"/>
            </a:xfrm>
            <a:prstGeom prst="rect">
              <a:avLst/>
            </a:prstGeom>
            <a:solidFill>
              <a:srgbClr val="22BFD4"/>
            </a:solidFill>
          </p:spPr>
          <p:txBody>
            <a:bodyPr wrap="square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r>
                <a:rPr lang="zh-CN" altLang="en-US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立方米水的重量是</a:t>
              </a:r>
              <a:r>
                <a:rPr lang="en-US" altLang="zh-CN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r>
                <a:rPr lang="zh-CN" altLang="en-US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吨，想一想，一</a:t>
              </a:r>
              <a:endPara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l">
                <a:lnSpc>
                  <a:spcPct val="120000"/>
                </a:lnSpc>
              </a:pPr>
              <a:r>
                <a:rPr lang="zh-CN" altLang="en-US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个水龙头一年大约浪费多少吨水呢？</a:t>
              </a:r>
            </a:p>
          </p:txBody>
        </p:sp>
        <p:pic>
          <p:nvPicPr>
            <p:cNvPr id="16" name="图片 15" descr="32.pn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962514" y="3642744"/>
              <a:ext cx="2072132" cy="2143140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1259632" y="4572417"/>
            <a:ext cx="4945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26280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升≈</a:t>
            </a: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26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立方米</a:t>
            </a: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=26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吨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1656" y="5517232"/>
            <a:ext cx="8286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FF00FF"/>
                </a:solidFill>
              </a:rPr>
              <a:t>  看到这个数据你有什么感受，和大家分享一下吧！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115616" y="5229200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FF00FF"/>
                </a:solidFill>
              </a:rPr>
              <a:t>  </a:t>
            </a:r>
            <a:r>
              <a:rPr lang="zh-CN" altLang="en-US" sz="3600" b="1" dirty="0">
                <a:solidFill>
                  <a:srgbClr val="FF00FF"/>
                </a:solidFill>
              </a:rPr>
              <a:t>谈谈你看到计算结果后的感受。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0866" y="1044025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 dirty="0">
                <a:solidFill>
                  <a:srgbClr val="FF0000"/>
                </a:solidFill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活动三：联系实际，体验生活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467544" y="1988840"/>
            <a:ext cx="8136904" cy="2716924"/>
            <a:chOff x="168307" y="1345898"/>
            <a:chExt cx="8136904" cy="2716924"/>
          </a:xfrm>
        </p:grpSpPr>
        <p:sp>
          <p:nvSpPr>
            <p:cNvPr id="8" name="TextBox 7"/>
            <p:cNvSpPr txBox="1"/>
            <p:nvPr/>
          </p:nvSpPr>
          <p:spPr>
            <a:xfrm>
              <a:off x="2112523" y="1345898"/>
              <a:ext cx="6192688" cy="2677656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课前你们调查了自己家的每月用水量是多少？请你利用这两个数据（</a:t>
              </a:r>
              <a:r>
                <a:rPr lang="en-US" altLang="zh-CN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26</a:t>
              </a:r>
              <a:r>
                <a:rPr lang="zh-CN" altLang="en-US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吨和每月用水量），算一算这个滴水的水龙头一年浪费的水够你家用多久？</a:t>
              </a:r>
            </a:p>
          </p:txBody>
        </p:sp>
        <p:pic>
          <p:nvPicPr>
            <p:cNvPr id="13" name="图片 12" descr="1.em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8307" y="1633930"/>
              <a:ext cx="2013749" cy="2428892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67544" y="1503887"/>
            <a:ext cx="821537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课前大家调查了水价和学校水龙头数目，说一说分别是多少。</a:t>
            </a:r>
            <a:endParaRPr lang="en-US" altLang="zh-CN" b="1" dirty="0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算一算：（</a:t>
            </a:r>
            <a:r>
              <a:rPr lang="en-US" altLang="zh-CN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）如果学校里的每一个水龙头都按这个速度漏水，计算一下学校每年要多付多少水费。</a:t>
            </a:r>
            <a:endParaRPr lang="en-US" altLang="zh-CN" b="1" dirty="0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）这些浪费的钱，可以用来干什么？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560" y="4941168"/>
            <a:ext cx="6336704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 dirty="0">
                <a:solidFill>
                  <a:srgbClr val="0000FF"/>
                </a:solidFill>
              </a:rPr>
              <a:t>通过以上的计算，你有什么感触？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7584" y="836712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 dirty="0">
                <a:solidFill>
                  <a:srgbClr val="FF0000"/>
                </a:solidFill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活动三：联系实际，体验生活</a:t>
            </a:r>
          </a:p>
        </p:txBody>
      </p:sp>
      <p:pic>
        <p:nvPicPr>
          <p:cNvPr id="9" name="图片 8" descr="1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156176" y="3913131"/>
            <a:ext cx="2165737" cy="2612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标注 2"/>
          <p:cNvSpPr/>
          <p:nvPr/>
        </p:nvSpPr>
        <p:spPr bwMode="auto">
          <a:xfrm>
            <a:off x="2297384" y="1652170"/>
            <a:ext cx="5803008" cy="2928958"/>
          </a:xfrm>
          <a:prstGeom prst="wedgeRoundRectCallout">
            <a:avLst>
              <a:gd name="adj1" fmla="val -49359"/>
              <a:gd name="adj2" fmla="val 65367"/>
              <a:gd name="adj3" fmla="val 16667"/>
            </a:avLst>
          </a:prstGeom>
          <a:solidFill>
            <a:srgbClr val="62E30B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同学们，通过刚才的学习、讨论，在今后我们的学习中，我们一定要做到节约用水，那我们怎样才能做到节约用水呢？请大家分组讨论一下节约用水的措施。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428860" y="692696"/>
            <a:ext cx="3929090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讨论交流</a:t>
            </a:r>
          </a:p>
        </p:txBody>
      </p:sp>
      <p:pic>
        <p:nvPicPr>
          <p:cNvPr id="6" name="图片 5" descr="1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650" y="3077512"/>
            <a:ext cx="2643206" cy="3015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标注 2"/>
          <p:cNvSpPr/>
          <p:nvPr/>
        </p:nvSpPr>
        <p:spPr bwMode="auto">
          <a:xfrm>
            <a:off x="467544" y="1916832"/>
            <a:ext cx="8208912" cy="919574"/>
          </a:xfrm>
          <a:prstGeom prst="wedgeRoundRectCallout">
            <a:avLst>
              <a:gd name="adj1" fmla="val -21380"/>
              <a:gd name="adj2" fmla="val 181713"/>
              <a:gd name="adj3" fmla="val 16667"/>
            </a:avLst>
          </a:prstGeom>
          <a:solidFill>
            <a:srgbClr val="F35903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</a:rPr>
              <a:t>分组讨论，交流分享生活中的节水妙招。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428860" y="859359"/>
            <a:ext cx="3929090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讨论交流</a:t>
            </a:r>
          </a:p>
        </p:txBody>
      </p:sp>
      <p:pic>
        <p:nvPicPr>
          <p:cNvPr id="6" name="图片 5" descr="1.e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2996952"/>
            <a:ext cx="2643206" cy="3015784"/>
          </a:xfrm>
          <a:prstGeom prst="rect">
            <a:avLst/>
          </a:prstGeom>
        </p:spPr>
      </p:pic>
      <p:sp>
        <p:nvSpPr>
          <p:cNvPr id="7" name="圆角矩形标注 6"/>
          <p:cNvSpPr/>
          <p:nvPr/>
        </p:nvSpPr>
        <p:spPr bwMode="auto">
          <a:xfrm>
            <a:off x="3857620" y="3513548"/>
            <a:ext cx="3666708" cy="1571636"/>
          </a:xfrm>
          <a:prstGeom prst="wedgeRoundRectCallout">
            <a:avLst>
              <a:gd name="adj1" fmla="val -83808"/>
              <a:gd name="adj2" fmla="val 25821"/>
              <a:gd name="adj3" fmla="val 16667"/>
            </a:avLst>
          </a:prstGeom>
          <a:solidFill>
            <a:srgbClr val="22BFD4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</a:rPr>
              <a:t>设计节水广告语，宣传节约用水。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9"/>
          <p:cNvPicPr>
            <a:picLocks noChangeAspect="1" noChangeArrowheads="1"/>
          </p:cNvPicPr>
          <p:nvPr/>
        </p:nvPicPr>
        <p:blipFill>
          <a:blip r:embed="rId3" cstate="print"/>
          <a:srcRect l="9447" t="16559" r="2687" b="15823"/>
          <a:stretch>
            <a:fillRect/>
          </a:stretch>
        </p:blipFill>
        <p:spPr bwMode="auto">
          <a:xfrm>
            <a:off x="1285852" y="1357298"/>
            <a:ext cx="664373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571604" y="2428868"/>
            <a:ext cx="6215106" cy="8509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l">
              <a:lnSpc>
                <a:spcPct val="10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观看</a:t>
            </a: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hlinkClick r:id="rId2" action="ppaction://hlinkfile"/>
              </a:rPr>
              <a:t>《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hlinkClick r:id="rId2" action="ppaction://hlinkfile"/>
              </a:rPr>
              <a:t>节约用水</a:t>
            </a: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hlinkClick r:id="rId2" action="ppaction://hlinkfile"/>
              </a:rPr>
              <a:t>》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的视频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88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260049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        我们的生活和水都有哪些关系呢？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85865" y="1714488"/>
            <a:ext cx="7029473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5488" y="1844824"/>
            <a:ext cx="7888960" cy="4160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①生物维持生命离不开水：一个成年人在正常情况下，每天应补给的水量为每千克体重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40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毫升左右。当人体失水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6%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时出现口渴、尿少和发烧；失水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10% 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～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20%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将会出现昏厥甚至死亡。对人类来说水比食物更为珍贵。不吃食物，人的生命可以维持二十几天，如不喝水，不过几天便可死亡。其他动物、植物也一样靠水维持生命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……</a:t>
            </a:r>
          </a:p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没有水就没有我们这个可爱的世界。</a:t>
            </a:r>
            <a:endParaRPr lang="en-US" altLang="zh-CN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12" name="图片 11" descr="42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32911" y="4797152"/>
            <a:ext cx="1383505" cy="180075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30878" y="6074132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CC0099"/>
                </a:solidFill>
                <a:latin typeface="宋体" panose="02010600030101010101" pitchFamily="2" charset="-122"/>
              </a:rPr>
              <a:t>②日常生活离不开水。（举例说明）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1802" y="632882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资 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2612" y="1205362"/>
            <a:ext cx="7887820" cy="12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</a:rPr>
              <a:t>        水和我们人类的生存息息相关，你知道我国和世界的水资源情况是怎样的吗？ 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85865" y="1714488"/>
            <a:ext cx="7029473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2512518"/>
            <a:ext cx="7920880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CC0099"/>
                </a:solidFill>
                <a:latin typeface="宋体" panose="02010600030101010101" pitchFamily="2" charset="-122"/>
              </a:rPr>
              <a:t>① 地球上的淡水资源仅占地球总水量的</a:t>
            </a:r>
            <a:r>
              <a:rPr lang="en-US" altLang="zh-CN" b="1" dirty="0">
                <a:solidFill>
                  <a:srgbClr val="CC0099"/>
                </a:solidFill>
                <a:latin typeface="宋体" panose="02010600030101010101" pitchFamily="2" charset="-122"/>
              </a:rPr>
              <a:t>2.5%</a:t>
            </a:r>
            <a:r>
              <a:rPr lang="zh-CN" altLang="en-US" b="1" dirty="0">
                <a:solidFill>
                  <a:srgbClr val="CC0099"/>
                </a:solidFill>
                <a:latin typeface="宋体" panose="02010600030101010101" pitchFamily="2" charset="-122"/>
              </a:rPr>
              <a:t>左右，可被人类利用的淡水资源总量只占地球上总水量的十万分之三，占淡水总蓄量的</a:t>
            </a:r>
            <a:r>
              <a:rPr lang="en-US" altLang="zh-CN" b="1" dirty="0">
                <a:solidFill>
                  <a:srgbClr val="CC0099"/>
                </a:solidFill>
                <a:latin typeface="宋体" panose="02010600030101010101" pitchFamily="2" charset="-122"/>
              </a:rPr>
              <a:t>0.34%</a:t>
            </a:r>
            <a:r>
              <a:rPr lang="zh-CN" altLang="en-US" b="1" dirty="0">
                <a:solidFill>
                  <a:srgbClr val="CC0099"/>
                </a:solidFill>
                <a:latin typeface="宋体" panose="02010600030101010101" pitchFamily="2" charset="-122"/>
              </a:rPr>
              <a:t>。目前，世界上已有超过一半的陆地面积、遍及一百多个国家和地区缺水，二十亿人饮水困难。而人类正以  </a:t>
            </a:r>
            <a:endParaRPr lang="en-US" altLang="zh-CN" b="1" dirty="0">
              <a:solidFill>
                <a:srgbClr val="CC0099"/>
              </a:solidFill>
              <a:latin typeface="宋体" panose="02010600030101010101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b="1" dirty="0">
                <a:solidFill>
                  <a:srgbClr val="CC0099"/>
                </a:solidFill>
                <a:latin typeface="宋体" panose="02010600030101010101" pitchFamily="2" charset="-122"/>
              </a:rPr>
              <a:t>        </a:t>
            </a:r>
            <a:r>
              <a:rPr lang="zh-CN" altLang="en-US" b="1" dirty="0">
                <a:solidFill>
                  <a:srgbClr val="CC0099"/>
                </a:solidFill>
                <a:latin typeface="宋体" panose="02010600030101010101" pitchFamily="2" charset="-122"/>
              </a:rPr>
              <a:t>每</a:t>
            </a:r>
            <a:r>
              <a:rPr lang="en-US" altLang="zh-CN" b="1" dirty="0">
                <a:solidFill>
                  <a:srgbClr val="CC0099"/>
                </a:solidFill>
                <a:latin typeface="宋体" panose="02010600030101010101" pitchFamily="2" charset="-122"/>
              </a:rPr>
              <a:t>15</a:t>
            </a:r>
            <a:r>
              <a:rPr lang="zh-CN" altLang="en-US" b="1" dirty="0">
                <a:solidFill>
                  <a:srgbClr val="CC0099"/>
                </a:solidFill>
                <a:latin typeface="宋体" panose="02010600030101010101" pitchFamily="2" charset="-122"/>
              </a:rPr>
              <a:t>年增加</a:t>
            </a:r>
            <a:r>
              <a:rPr lang="en-US" altLang="zh-CN" b="1" dirty="0">
                <a:solidFill>
                  <a:srgbClr val="CC0099"/>
                </a:solidFill>
                <a:latin typeface="宋体" panose="02010600030101010101" pitchFamily="2" charset="-122"/>
              </a:rPr>
              <a:t>1</a:t>
            </a:r>
            <a:r>
              <a:rPr lang="zh-CN" altLang="en-US" b="1" dirty="0">
                <a:solidFill>
                  <a:srgbClr val="CC0099"/>
                </a:solidFill>
                <a:latin typeface="宋体" panose="02010600030101010101" pitchFamily="2" charset="-122"/>
              </a:rPr>
              <a:t>倍的淡水需求消耗水资源。  </a:t>
            </a:r>
            <a:endParaRPr lang="en-US" altLang="zh-CN" b="1" dirty="0">
              <a:solidFill>
                <a:srgbClr val="CC0099"/>
              </a:solidFill>
              <a:latin typeface="宋体" panose="02010600030101010101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b="1" dirty="0">
                <a:solidFill>
                  <a:srgbClr val="CC0099"/>
                </a:solidFill>
                <a:latin typeface="宋体" panose="02010600030101010101" pitchFamily="2" charset="-122"/>
              </a:rPr>
              <a:t>        </a:t>
            </a:r>
            <a:r>
              <a:rPr lang="zh-CN" altLang="en-US" b="1" dirty="0">
                <a:solidFill>
                  <a:srgbClr val="CC0099"/>
                </a:solidFill>
                <a:latin typeface="宋体" panose="02010600030101010101" pitchFamily="2" charset="-122"/>
              </a:rPr>
              <a:t>到目前为止，人类淡水消费量已占全世  </a:t>
            </a:r>
            <a:endParaRPr lang="en-US" altLang="zh-CN" b="1" dirty="0">
              <a:solidFill>
                <a:srgbClr val="CC0099"/>
              </a:solidFill>
              <a:latin typeface="宋体" panose="02010600030101010101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b="1" dirty="0">
                <a:solidFill>
                  <a:srgbClr val="CC0099"/>
                </a:solidFill>
                <a:latin typeface="宋体" panose="02010600030101010101" pitchFamily="2" charset="-122"/>
              </a:rPr>
              <a:t>        </a:t>
            </a:r>
            <a:r>
              <a:rPr lang="zh-CN" altLang="en-US" b="1" dirty="0">
                <a:solidFill>
                  <a:srgbClr val="CC0099"/>
                </a:solidFill>
                <a:latin typeface="宋体" panose="02010600030101010101" pitchFamily="2" charset="-122"/>
              </a:rPr>
              <a:t>界可用淡水的</a:t>
            </a:r>
            <a:r>
              <a:rPr lang="en-US" altLang="zh-CN" b="1" dirty="0">
                <a:solidFill>
                  <a:srgbClr val="CC0099"/>
                </a:solidFill>
                <a:latin typeface="宋体" panose="02010600030101010101" pitchFamily="2" charset="-122"/>
              </a:rPr>
              <a:t>54%</a:t>
            </a:r>
            <a:r>
              <a:rPr lang="zh-CN" altLang="en-US" b="1" dirty="0">
                <a:solidFill>
                  <a:srgbClr val="CC0099"/>
                </a:solidFill>
                <a:latin typeface="宋体" panose="02010600030101010101" pitchFamily="2" charset="-122"/>
              </a:rPr>
              <a:t>。</a:t>
            </a:r>
            <a:endParaRPr lang="en-US" altLang="zh-CN" b="1" dirty="0">
              <a:solidFill>
                <a:srgbClr val="CC0099"/>
              </a:solidFill>
              <a:latin typeface="宋体" panose="02010600030101010101" pitchFamily="2" charset="-122"/>
            </a:endParaRPr>
          </a:p>
        </p:txBody>
      </p:sp>
      <p:pic>
        <p:nvPicPr>
          <p:cNvPr id="7" name="图片 6" descr="5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33928" y="5013176"/>
            <a:ext cx="1645784" cy="18103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71802" y="550421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资 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85865" y="1714488"/>
            <a:ext cx="7029473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83568" y="974333"/>
            <a:ext cx="7920880" cy="5262979"/>
            <a:chOff x="1327650" y="1267050"/>
            <a:chExt cx="7920880" cy="5262979"/>
          </a:xfrm>
        </p:grpSpPr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1327650" y="1267050"/>
              <a:ext cx="7920880" cy="52629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eaLnBrk="1" hangingPunct="1">
                <a:lnSpc>
                  <a:spcPct val="150000"/>
                </a:lnSpc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②我国水资源总量为</a:t>
              </a:r>
              <a:r>
                <a:rPr lang="en-US" altLang="zh-CN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2.8</a:t>
              </a: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万亿 </a:t>
              </a:r>
              <a:r>
                <a:rPr lang="en-US" altLang="zh-CN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m³</a:t>
              </a:r>
              <a:r>
                <a:rPr lang="en-US" altLang="zh-CN" b="1" dirty="0">
                  <a:solidFill>
                    <a:srgbClr val="0000FF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，</a:t>
              </a: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人均水量不足</a:t>
              </a:r>
              <a:r>
                <a:rPr lang="en-US" altLang="zh-CN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2400 </a:t>
              </a:r>
              <a:r>
                <a:rPr lang="en-US" altLang="zh-CN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m³</a:t>
              </a: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，仅为世界人均水量的    ，居世界第</a:t>
              </a:r>
              <a:r>
                <a:rPr lang="en-US" altLang="zh-CN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110</a:t>
              </a: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位，我国水资源总量中，可用水储量只有</a:t>
              </a:r>
              <a:r>
                <a:rPr lang="en-US" altLang="zh-CN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1.1</a:t>
              </a: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万亿 </a:t>
              </a:r>
              <a:r>
                <a:rPr lang="en-US" altLang="zh-CN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m³</a:t>
              </a: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，目前用水量已达</a:t>
              </a:r>
              <a:r>
                <a:rPr lang="en-US" altLang="zh-CN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5600</a:t>
              </a: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亿 </a:t>
              </a:r>
              <a:r>
                <a:rPr lang="en-US" altLang="zh-CN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m³</a:t>
              </a: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，全国</a:t>
              </a:r>
              <a:r>
                <a:rPr lang="en-US" altLang="zh-CN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669</a:t>
              </a: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个城市中有</a:t>
              </a:r>
              <a:r>
                <a:rPr lang="en-US" altLang="zh-CN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400</a:t>
              </a: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多个供水不足，其中</a:t>
              </a:r>
              <a:r>
                <a:rPr lang="en-US" altLang="zh-CN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110</a:t>
              </a: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个严重缺水，日缺水量达</a:t>
              </a:r>
              <a:r>
                <a:rPr lang="en-US" altLang="zh-CN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1600</a:t>
              </a: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万 </a:t>
              </a:r>
              <a:r>
                <a:rPr lang="en-US" altLang="zh-CN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m³</a:t>
              </a: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。因缺水影响</a:t>
              </a:r>
              <a:r>
                <a:rPr lang="en-US" altLang="zh-CN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4000</a:t>
              </a: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万城市人口的正常生活，每年造成工业损失</a:t>
              </a:r>
              <a:endParaRPr lang="en-US" altLang="zh-CN" b="1" dirty="0">
                <a:solidFill>
                  <a:srgbClr val="0000FF"/>
                </a:solidFill>
                <a:latin typeface="宋体" panose="02010600030101010101" pitchFamily="2" charset="-122"/>
              </a:endParaRPr>
            </a:p>
            <a:p>
              <a:pPr algn="l" eaLnBrk="1" hangingPunct="1">
                <a:lnSpc>
                  <a:spcPct val="150000"/>
                </a:lnSpc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2000</a:t>
              </a: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多亿元。</a:t>
              </a:r>
            </a:p>
          </p:txBody>
        </p:sp>
        <p:grpSp>
          <p:nvGrpSpPr>
            <p:cNvPr id="12" name="组合 36"/>
            <p:cNvGrpSpPr/>
            <p:nvPr/>
          </p:nvGrpSpPr>
          <p:grpSpPr>
            <a:xfrm>
              <a:off x="6373341" y="1777501"/>
              <a:ext cx="642941" cy="972773"/>
              <a:chOff x="4923841" y="4777897"/>
              <a:chExt cx="642941" cy="972773"/>
            </a:xfrm>
          </p:grpSpPr>
          <p:sp>
            <p:nvSpPr>
              <p:cNvPr id="13" name="Line 36"/>
              <p:cNvSpPr>
                <a:spLocks noChangeShapeType="1"/>
              </p:cNvSpPr>
              <p:nvPr/>
            </p:nvSpPr>
            <p:spPr bwMode="auto">
              <a:xfrm>
                <a:off x="4957779" y="5281953"/>
                <a:ext cx="464987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4" name="Text Box 34"/>
              <p:cNvSpPr txBox="1">
                <a:spLocks noChangeArrowheads="1"/>
              </p:cNvSpPr>
              <p:nvPr/>
            </p:nvSpPr>
            <p:spPr bwMode="auto">
              <a:xfrm>
                <a:off x="4923841" y="5209945"/>
                <a:ext cx="642941" cy="540725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b="1" dirty="0">
                    <a:solidFill>
                      <a:srgbClr val="0000FF"/>
                    </a:solidFill>
                    <a:latin typeface="宋体" panose="02010600030101010101" pitchFamily="2" charset="-122"/>
                  </a:rPr>
                  <a:t>4</a:t>
                </a:r>
              </a:p>
            </p:txBody>
          </p:sp>
          <p:sp>
            <p:nvSpPr>
              <p:cNvPr id="15" name="Text Box 35"/>
              <p:cNvSpPr txBox="1">
                <a:spLocks noChangeArrowheads="1"/>
              </p:cNvSpPr>
              <p:nvPr/>
            </p:nvSpPr>
            <p:spPr bwMode="auto">
              <a:xfrm>
                <a:off x="5062726" y="4777897"/>
                <a:ext cx="284392" cy="540725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b="1" dirty="0">
                    <a:solidFill>
                      <a:srgbClr val="0000FF"/>
                    </a:solidFill>
                    <a:latin typeface="宋体" panose="02010600030101010101" pitchFamily="2" charset="-122"/>
                  </a:rPr>
                  <a:t>1</a:t>
                </a:r>
              </a:p>
            </p:txBody>
          </p:sp>
        </p:grpSp>
      </p:grpSp>
      <p:pic>
        <p:nvPicPr>
          <p:cNvPr id="16" name="图片 15" descr="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4797152"/>
            <a:ext cx="1561905" cy="1971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浪费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519" y="2492896"/>
            <a:ext cx="2968633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>
            <a:spLocks noRot="1" noChangeArrowheads="1"/>
          </p:cNvSpPr>
          <p:nvPr/>
        </p:nvSpPr>
        <p:spPr bwMode="auto">
          <a:xfrm>
            <a:off x="395288" y="980331"/>
            <a:ext cx="8385175" cy="1152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3200" b="1" dirty="0">
                <a:solidFill>
                  <a:srgbClr val="0000FF"/>
                </a:solidFill>
                <a:latin typeface="Calibri" panose="020F0502020204030204" pitchFamily="34" charset="0"/>
              </a:rPr>
              <a:t>   说一说我们生活中有哪些浪费水的现象？</a:t>
            </a:r>
          </a:p>
        </p:txBody>
      </p:sp>
      <p:pic>
        <p:nvPicPr>
          <p:cNvPr id="4" name="Picture 6" descr="浪费水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514556"/>
            <a:ext cx="271464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7091" y="2492896"/>
            <a:ext cx="2498725" cy="2801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714356"/>
            <a:ext cx="824729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</a:rPr>
              <a:t>   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活动一：用什么样的数来表示水龙头漏水的一般 </a:t>
            </a:r>
            <a:endParaRPr lang="en-US" altLang="zh-CN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水平？ </a:t>
            </a:r>
            <a:endParaRPr lang="en-US" altLang="zh-CN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85865" y="1714488"/>
            <a:ext cx="7029473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9" name="图片 8" descr="medis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2296251"/>
            <a:ext cx="2222558" cy="2698845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710855" y="4653136"/>
            <a:ext cx="6597449" cy="1428760"/>
            <a:chOff x="710855" y="4653136"/>
            <a:chExt cx="6597449" cy="1428760"/>
          </a:xfrm>
        </p:grpSpPr>
        <p:sp>
          <p:nvSpPr>
            <p:cNvPr id="10" name="TextBox 9"/>
            <p:cNvSpPr txBox="1"/>
            <p:nvPr/>
          </p:nvSpPr>
          <p:spPr>
            <a:xfrm>
              <a:off x="2532218" y="5282044"/>
              <a:ext cx="4776086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遇到这种情况，你会怎么做？</a:t>
              </a:r>
            </a:p>
          </p:txBody>
        </p:sp>
        <p:pic>
          <p:nvPicPr>
            <p:cNvPr id="15" name="图片 14" descr="9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flipH="1">
              <a:off x="710855" y="4653136"/>
              <a:ext cx="1700905" cy="142876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714356"/>
            <a:ext cx="8501090" cy="13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</a:rPr>
              <a:t>   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活动一：用什么样的数来表示水龙头漏水的一般</a:t>
            </a:r>
            <a:endParaRPr lang="en-US" altLang="zh-CN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水平？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85865" y="1714488"/>
            <a:ext cx="7029473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9" name="图片 8" descr="medis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2132856"/>
            <a:ext cx="2160240" cy="2623172"/>
          </a:xfrm>
          <a:prstGeom prst="rect">
            <a:avLst/>
          </a:prstGeom>
        </p:spPr>
      </p:pic>
      <p:grpSp>
        <p:nvGrpSpPr>
          <p:cNvPr id="2" name="组合 15"/>
          <p:cNvGrpSpPr/>
          <p:nvPr/>
        </p:nvGrpSpPr>
        <p:grpSpPr>
          <a:xfrm>
            <a:off x="827584" y="4653136"/>
            <a:ext cx="6552728" cy="1800200"/>
            <a:chOff x="541832" y="4653136"/>
            <a:chExt cx="6552728" cy="1800200"/>
          </a:xfrm>
        </p:grpSpPr>
        <p:sp>
          <p:nvSpPr>
            <p:cNvPr id="10" name="TextBox 9"/>
            <p:cNvSpPr txBox="1"/>
            <p:nvPr/>
          </p:nvSpPr>
          <p:spPr>
            <a:xfrm>
              <a:off x="2428860" y="5068341"/>
              <a:ext cx="4665700" cy="1384995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请你来说一说你所调查的漏水的水龙头的漏水情况吧。</a:t>
              </a:r>
            </a:p>
          </p:txBody>
        </p:sp>
        <p:pic>
          <p:nvPicPr>
            <p:cNvPr id="15" name="图片 14" descr="9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flipH="1">
              <a:off x="541832" y="4653136"/>
              <a:ext cx="1700905" cy="142876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620688"/>
            <a:ext cx="8501090" cy="13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</a:rPr>
              <a:t>   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活动一：用什么样的数来表示水龙头漏水的一般</a:t>
            </a:r>
            <a:endParaRPr lang="en-US" altLang="zh-CN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水平？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85865" y="1714488"/>
            <a:ext cx="7029473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9" name="图片 8" descr="medis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1874" y="1885970"/>
            <a:ext cx="2144262" cy="2603770"/>
          </a:xfrm>
          <a:prstGeom prst="rect">
            <a:avLst/>
          </a:prstGeom>
        </p:spPr>
      </p:pic>
      <p:grpSp>
        <p:nvGrpSpPr>
          <p:cNvPr id="2" name="组合 15"/>
          <p:cNvGrpSpPr/>
          <p:nvPr/>
        </p:nvGrpSpPr>
        <p:grpSpPr>
          <a:xfrm>
            <a:off x="395536" y="4293096"/>
            <a:ext cx="7848872" cy="2485528"/>
            <a:chOff x="609850" y="4578848"/>
            <a:chExt cx="7848872" cy="2485528"/>
          </a:xfrm>
        </p:grpSpPr>
        <p:sp>
          <p:nvSpPr>
            <p:cNvPr id="10" name="TextBox 9"/>
            <p:cNvSpPr txBox="1"/>
            <p:nvPr/>
          </p:nvSpPr>
          <p:spPr>
            <a:xfrm>
              <a:off x="2428860" y="4903785"/>
              <a:ext cx="6029862" cy="216059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大家调查的地点不一样，看来水龙头漏水的速度还真有很大差别，怎样才能表示全班同学调查到的水龙头漏水的一般水平？</a:t>
              </a:r>
            </a:p>
          </p:txBody>
        </p:sp>
        <p:pic>
          <p:nvPicPr>
            <p:cNvPr id="15" name="图片 14" descr="9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flipH="1">
              <a:off x="609850" y="4578848"/>
              <a:ext cx="1700905" cy="142876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961</Words>
  <Application>Microsoft Office PowerPoint</Application>
  <PresentationFormat>全屏显示(4:3)</PresentationFormat>
  <Paragraphs>84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</dc:creator>
  <cp:lastModifiedBy>陈 赫</cp:lastModifiedBy>
  <cp:revision>1157</cp:revision>
  <dcterms:created xsi:type="dcterms:W3CDTF">2016-04-09T03:42:00Z</dcterms:created>
  <dcterms:modified xsi:type="dcterms:W3CDTF">2018-11-24T08:16:29Z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